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9" r:id="rId2"/>
    <p:sldId id="325" r:id="rId3"/>
    <p:sldId id="327" r:id="rId4"/>
    <p:sldId id="328" r:id="rId5"/>
    <p:sldId id="350" r:id="rId6"/>
    <p:sldId id="390" r:id="rId7"/>
    <p:sldId id="389" r:id="rId8"/>
    <p:sldId id="381" r:id="rId9"/>
    <p:sldId id="382" r:id="rId10"/>
    <p:sldId id="384" r:id="rId11"/>
    <p:sldId id="383" r:id="rId12"/>
    <p:sldId id="342" r:id="rId13"/>
    <p:sldId id="387" r:id="rId14"/>
    <p:sldId id="386" r:id="rId15"/>
    <p:sldId id="376" r:id="rId16"/>
    <p:sldId id="38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325"/>
            <p14:sldId id="327"/>
            <p14:sldId id="328"/>
            <p14:sldId id="350"/>
            <p14:sldId id="390"/>
            <p14:sldId id="389"/>
            <p14:sldId id="381"/>
            <p14:sldId id="382"/>
            <p14:sldId id="384"/>
            <p14:sldId id="383"/>
            <p14:sldId id="342"/>
            <p14:sldId id="387"/>
            <p14:sldId id="386"/>
            <p14:sldId id="376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FE3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40EE0-0B67-444E-BDE9-533C3722B655}" v="41" dt="2021-11-14T13:34:12.31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6" autoAdjust="0"/>
    <p:restoredTop sz="94424" autoAdjust="0"/>
  </p:normalViewPr>
  <p:slideViewPr>
    <p:cSldViewPr>
      <p:cViewPr varScale="1">
        <p:scale>
          <a:sx n="81" d="100"/>
          <a:sy n="81" d="100"/>
        </p:scale>
        <p:origin x="696" y="62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PT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5C4AC4-5400-8F48-8201-7A024618756B}" type="slidenum">
              <a:rPr lang="pt-PT" sz="1200">
                <a:latin typeface="Times New Roman" charset="0"/>
              </a:rPr>
              <a:pPr/>
              <a:t>2</a:t>
            </a:fld>
            <a:endParaRPr lang="pt-PT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AE0D29-4F4C-4A48-930A-E695F0274FFE}" type="slidenum">
              <a:rPr lang="en-US"/>
              <a:pPr/>
              <a:t>12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479" y="1524000"/>
            <a:ext cx="5219521" cy="3581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25538"/>
            <a:ext cx="8229600" cy="5005387"/>
          </a:xfrm>
        </p:spPr>
        <p:txBody>
          <a:bodyPr/>
          <a:lstStyle/>
          <a:p>
            <a:pPr lvl="0"/>
            <a:endParaRPr lang="pt-PT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TP Aula 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2014/2015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A3AF2-2049-7B42-B12B-AF2D88A6799D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29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0"/>
            <a:ext cx="7168444" cy="9144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3600" noProof="0">
                <a:solidFill>
                  <a:schemeClr val="bg1"/>
                </a:solidFill>
              </a:rPr>
              <a:t>PLSQL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/>
          <a:srcRect b="17949"/>
          <a:stretch/>
        </p:blipFill>
        <p:spPr>
          <a:xfrm>
            <a:off x="7196668" y="0"/>
            <a:ext cx="1947332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68141" y="409861"/>
            <a:ext cx="7772400" cy="7619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BASE DE DADOS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85800"/>
            <a:ext cx="56284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800" b="1" dirty="0"/>
              <a:t>BASE DE DADOS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189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Oracle</a:t>
            </a:r>
          </a:p>
          <a:p>
            <a:r>
              <a:rPr lang="en-US" sz="3200" dirty="0"/>
              <a:t>PL/SQL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82EFF0-7B4F-9747-92FD-7B4E021A8AE9}"/>
              </a:ext>
            </a:extLst>
          </p:cNvPr>
          <p:cNvSpPr/>
          <p:nvPr/>
        </p:nvSpPr>
        <p:spPr>
          <a:xfrm>
            <a:off x="203200" y="1108033"/>
            <a:ext cx="7162800" cy="36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-- Inserir dados nas tabelas-------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6D1163C-639F-D84A-B6C8-9E1CD058907A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596DF-2C51-2943-BB95-8E99861A2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" r="21667" b="5026"/>
          <a:stretch/>
        </p:blipFill>
        <p:spPr>
          <a:xfrm>
            <a:off x="203200" y="1483068"/>
            <a:ext cx="7973848" cy="48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29454-995A-4F44-87F8-E7CD99606C2C}"/>
              </a:ext>
            </a:extLst>
          </p:cNvPr>
          <p:cNvSpPr/>
          <p:nvPr/>
        </p:nvSpPr>
        <p:spPr>
          <a:xfrm>
            <a:off x="228600" y="1143000"/>
            <a:ext cx="8610600" cy="4991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1 - Listar para todos os produtos existentes num dado armazém a quantidade a encomendar para repor stocks. É política da empresa encomendar a quantidade necessária de cada produto para repor os stocks a um nível de referência, ou seja, encomendar uma quantidade igual à diferença entre o nível de referência e a quantidade em stock à data.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nível de referência é igual a 12 vezes o stock mínimo do produto.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um produto que tenha um stock de 100 unidades e um stock mínimo de 10 unidades devem encomendar-se 20 unidades: 12*10 – 100 = 20.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Gerar exceções 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</a:t>
            </a: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“armazém inexistente”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para </a:t>
            </a: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armazém em que não seja necessário encomendar nenhum produto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</a:t>
            </a:r>
            <a:r>
              <a:rPr lang="pt-PT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vendas_reduzidas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2 - Listar quantidade de cada produto existente em cada armazéns. Gerar uma exceção “</a:t>
            </a:r>
            <a:r>
              <a:rPr lang="pt-PT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armazém_sem_produtos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se existir algum armazém sem qualquer produto.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5F1CC9B-C13C-AC4A-BF10-9D2CA8CFCDCE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</p:spTree>
    <p:extLst>
      <p:ext uri="{BB962C8B-B14F-4D97-AF65-F5344CB8AC3E}">
        <p14:creationId xmlns:p14="http://schemas.microsoft.com/office/powerpoint/2010/main" val="11034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0E0AC-6CC4-F848-916F-E923FA1C33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413657" y="995973"/>
            <a:ext cx="5606143" cy="24330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574B1BC-8A6D-E849-B0E2-99436BBAB32F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Acesso a dados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49C94-6CA7-4A47-819F-CD81CC4C89FF}"/>
              </a:ext>
            </a:extLst>
          </p:cNvPr>
          <p:cNvSpPr/>
          <p:nvPr/>
        </p:nvSpPr>
        <p:spPr>
          <a:xfrm>
            <a:off x="3733800" y="1158548"/>
            <a:ext cx="5377543" cy="17030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&gt;,….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&lt;variable 1 &gt;,…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table_name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[WHERE &lt;condition to fetch the required records&gt; ];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97823-14C3-F645-AB8D-9944BDF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3572667"/>
            <a:ext cx="5851072" cy="3209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78415-0A3C-4C8F-8CBB-8479AFB71183}"/>
              </a:ext>
            </a:extLst>
          </p:cNvPr>
          <p:cNvSpPr txBox="1"/>
          <p:nvPr/>
        </p:nvSpPr>
        <p:spPr>
          <a:xfrm>
            <a:off x="92528" y="3572667"/>
            <a:ext cx="2971800" cy="1200329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What if…</a:t>
            </a:r>
          </a:p>
          <a:p>
            <a:r>
              <a:rPr lang="en-GB" dirty="0"/>
              <a:t>…the SELECT statement returns more than one tuple?</a:t>
            </a:r>
          </a:p>
        </p:txBody>
      </p:sp>
    </p:spTree>
    <p:extLst>
      <p:ext uri="{BB962C8B-B14F-4D97-AF65-F5344CB8AC3E}">
        <p14:creationId xmlns:p14="http://schemas.microsoft.com/office/powerpoint/2010/main" val="37105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5D549-BA2C-D648-AC24-3F4328BF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80" y="1047487"/>
            <a:ext cx="8077200" cy="5510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872F7E3-8DA7-1844-AD3C-CF33E63EC081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Cursores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E33A8-93B1-004A-9E90-4D8E3B5E8523}"/>
              </a:ext>
            </a:extLst>
          </p:cNvPr>
          <p:cNvSpPr/>
          <p:nvPr/>
        </p:nvSpPr>
        <p:spPr>
          <a:xfrm>
            <a:off x="5334000" y="3962400"/>
            <a:ext cx="3733800" cy="2595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PT" sz="12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Ciclo de vida de um cursor: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DECLARE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&gt;[(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parameters_list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)] IS &lt;select statement&gt;;</a:t>
            </a:r>
          </a:p>
          <a:p>
            <a:pPr marL="457200" indent="457200">
              <a:spcAft>
                <a:spcPts val="0"/>
              </a:spcAft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&gt;[(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parameters_list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)];</a:t>
            </a:r>
          </a:p>
          <a:p>
            <a:pPr lvl="1"/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3"/>
            </a:pPr>
            <a:r>
              <a:rPr lang="pt-PT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FETCH, num ciclo LOOP, FOR EACH</a:t>
            </a:r>
            <a:endParaRPr lang="en-US" sz="12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FETCH 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INTO &lt;variable&gt;;</a:t>
            </a:r>
          </a:p>
          <a:p>
            <a:pPr lvl="1"/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4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D84CE7-97FA-4B40-9E85-BCA15BFDC66C}"/>
              </a:ext>
            </a:extLst>
          </p:cNvPr>
          <p:cNvSpPr/>
          <p:nvPr/>
        </p:nvSpPr>
        <p:spPr>
          <a:xfrm>
            <a:off x="533400" y="1981200"/>
            <a:ext cx="2286000" cy="6096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B681CE-4F1A-4C27-9CA2-D3F555248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CASE [ expression ] WHEN condition_1 THEN result_1 WHEN condition_2 THEN result_2 ... WHEN condition_n THEN result_n ELSE result END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552CB1-3082-458A-A074-0171C1652862}"/>
              </a:ext>
            </a:extLst>
          </p:cNvPr>
          <p:cNvSpPr/>
          <p:nvPr/>
        </p:nvSpPr>
        <p:spPr>
          <a:xfrm>
            <a:off x="381000" y="2820512"/>
            <a:ext cx="19812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A99E8D-1AD2-4AED-811A-9C81DA68E0F3}"/>
              </a:ext>
            </a:extLst>
          </p:cNvPr>
          <p:cNvSpPr/>
          <p:nvPr/>
        </p:nvSpPr>
        <p:spPr>
          <a:xfrm>
            <a:off x="1143000" y="3147634"/>
            <a:ext cx="26670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F5A98-24B3-4391-A196-B5E7F7128D56}"/>
              </a:ext>
            </a:extLst>
          </p:cNvPr>
          <p:cNvSpPr/>
          <p:nvPr/>
        </p:nvSpPr>
        <p:spPr>
          <a:xfrm>
            <a:off x="609600" y="3810000"/>
            <a:ext cx="19812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7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3E1AE-8DEE-3445-A987-CDC00DAF09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8200"/>
            <a:ext cx="91440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FBAC6B3-A708-6647-ABD2-2FFE680D03E9}"/>
              </a:ext>
            </a:extLst>
          </p:cNvPr>
          <p:cNvSpPr/>
          <p:nvPr/>
        </p:nvSpPr>
        <p:spPr>
          <a:xfrm>
            <a:off x="2240797" y="3018361"/>
            <a:ext cx="1371600" cy="76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E8AA-F606-6D40-929E-6E502370D254}"/>
              </a:ext>
            </a:extLst>
          </p:cNvPr>
          <p:cNvSpPr txBox="1"/>
          <p:nvPr/>
        </p:nvSpPr>
        <p:spPr>
          <a:xfrm>
            <a:off x="3612397" y="2902572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armazém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D44BBA-47DE-E148-8E7D-CCCF313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90" y="4708084"/>
            <a:ext cx="3837709" cy="1921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671D5-76D7-084F-9D21-CA7417D03FA1}"/>
              </a:ext>
            </a:extLst>
          </p:cNvPr>
          <p:cNvSpPr txBox="1"/>
          <p:nvPr/>
        </p:nvSpPr>
        <p:spPr>
          <a:xfrm>
            <a:off x="6172200" y="443557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DO CURSOR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7C4760D-45E6-384E-A086-35CBB9517AEB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Cursores com parâmetros 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2CFD720E-231A-6E43-9A57-CA5BCE43BD0F}"/>
              </a:ext>
            </a:extLst>
          </p:cNvPr>
          <p:cNvSpPr/>
          <p:nvPr/>
        </p:nvSpPr>
        <p:spPr>
          <a:xfrm>
            <a:off x="3314700" y="3538304"/>
            <a:ext cx="1915390" cy="76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8D89D-1485-8D40-A829-46ECE8C2387A}"/>
              </a:ext>
            </a:extLst>
          </p:cNvPr>
          <p:cNvSpPr txBox="1"/>
          <p:nvPr/>
        </p:nvSpPr>
        <p:spPr>
          <a:xfrm>
            <a:off x="5230090" y="3409706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cursor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A7319E-BFD6-44C7-9A92-4F37EDE7FB02}"/>
              </a:ext>
            </a:extLst>
          </p:cNvPr>
          <p:cNvSpPr/>
          <p:nvPr/>
        </p:nvSpPr>
        <p:spPr>
          <a:xfrm>
            <a:off x="457200" y="2083115"/>
            <a:ext cx="4572000" cy="355285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4BF0A6-582A-4E3A-972C-5628ABCC9F49}"/>
              </a:ext>
            </a:extLst>
          </p:cNvPr>
          <p:cNvSpPr/>
          <p:nvPr/>
        </p:nvSpPr>
        <p:spPr>
          <a:xfrm>
            <a:off x="442994" y="2878117"/>
            <a:ext cx="1797803" cy="355285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231" y="4922874"/>
            <a:ext cx="5451764" cy="1459157"/>
          </a:xfrm>
        </p:spPr>
        <p:txBody>
          <a:bodyPr>
            <a:normAutofit fontScale="92500"/>
          </a:bodyPr>
          <a:lstStyle/>
          <a:p>
            <a:pPr marL="368300" lvl="1" indent="-314325" eaLnBrk="1" hangingPunct="1">
              <a:lnSpc>
                <a:spcPct val="130000"/>
              </a:lnSpc>
              <a:buSzPct val="100000"/>
              <a:buFont typeface="Wingdings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Não é necessário declarar o cursor (o cursor é o próprio </a:t>
            </a:r>
            <a:r>
              <a:rPr lang="pt-PT" sz="1600" dirty="0" err="1">
                <a:latin typeface="Calibri"/>
                <a:cs typeface="Calibri"/>
              </a:rPr>
              <a:t>select</a:t>
            </a:r>
            <a:r>
              <a:rPr lang="pt-PT" sz="1600" dirty="0">
                <a:latin typeface="Calibri"/>
                <a:cs typeface="Calibri"/>
              </a:rPr>
              <a:t>). </a:t>
            </a:r>
          </a:p>
          <a:p>
            <a:pPr marL="368300" lvl="1" indent="-273050" eaLnBrk="1" hangingPunct="1">
              <a:lnSpc>
                <a:spcPct val="130000"/>
              </a:lnSpc>
              <a:buSzPct val="100000"/>
              <a:buFont typeface="Wingdings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Não é possível invocar os atributos de um cursor explícito definido como </a:t>
            </a:r>
            <a:r>
              <a:rPr lang="pt-PT" sz="1600" dirty="0" err="1">
                <a:latin typeface="Calibri"/>
                <a:cs typeface="Calibri"/>
              </a:rPr>
              <a:t>query</a:t>
            </a:r>
            <a:r>
              <a:rPr lang="pt-PT" sz="1600" dirty="0">
                <a:latin typeface="Calibri"/>
                <a:cs typeface="Calibri"/>
              </a:rPr>
              <a:t> de um ciclo FOR de cursor (porque não tem nome).</a:t>
            </a:r>
          </a:p>
          <a:p>
            <a:pPr eaLnBrk="1" hangingPunct="1">
              <a:lnSpc>
                <a:spcPct val="90000"/>
              </a:lnSpc>
              <a:buSzPct val="100000"/>
              <a:buFont typeface="Wingdings" charset="2"/>
              <a:buChar char=""/>
              <a:defRPr/>
            </a:pPr>
            <a:endParaRPr lang="en-GB" sz="1600" dirty="0">
              <a:latin typeface="Calibri"/>
              <a:cs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4E6CA1-ECAE-E54F-BECC-AD671DD6D2DF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b="1" dirty="0">
                <a:solidFill>
                  <a:schemeClr val="bg1"/>
                </a:solidFill>
                <a:latin typeface="Garamond" charset="0"/>
              </a:rPr>
              <a:t>- Cursores implícitos (FOR…IN SELECT)</a:t>
            </a:r>
            <a:endParaRPr lang="pt-PT" sz="2400" b="1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92C2D-D8B8-FA42-A428-351632E9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38" r="17500"/>
          <a:stretch/>
        </p:blipFill>
        <p:spPr>
          <a:xfrm>
            <a:off x="142068" y="1062421"/>
            <a:ext cx="8229600" cy="3581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0557AC-C2BA-EF42-AA79-5A21F0D9CAAF}"/>
              </a:ext>
            </a:extLst>
          </p:cNvPr>
          <p:cNvSpPr/>
          <p:nvPr/>
        </p:nvSpPr>
        <p:spPr>
          <a:xfrm>
            <a:off x="5562600" y="5181600"/>
            <a:ext cx="3837709" cy="1351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defRPr/>
            </a:pPr>
            <a:r>
              <a:rPr lang="en-US" sz="1400" b="1" dirty="0">
                <a:latin typeface="Calibri"/>
                <a:cs typeface="Calibri"/>
              </a:rPr>
              <a:t>FOR </a:t>
            </a:r>
            <a:r>
              <a:rPr lang="en-US" sz="1400" b="1" dirty="0" err="1">
                <a:latin typeface="Calibri"/>
                <a:cs typeface="Calibri"/>
              </a:rPr>
              <a:t>record_name</a:t>
            </a:r>
            <a:r>
              <a:rPr lang="en-US" sz="1400" b="1" dirty="0">
                <a:latin typeface="Calibri"/>
                <a:cs typeface="Calibri"/>
              </a:rPr>
              <a:t> IN (query </a:t>
            </a:r>
            <a:r>
              <a:rPr lang="en-US" sz="1400" b="1" dirty="0" err="1">
                <a:latin typeface="Calibri"/>
                <a:cs typeface="Calibri"/>
              </a:rPr>
              <a:t>ou</a:t>
            </a:r>
            <a:r>
              <a:rPr lang="en-US" sz="1400" b="1" dirty="0">
                <a:latin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cs typeface="Calibri"/>
              </a:rPr>
              <a:t>cursor_name</a:t>
            </a:r>
            <a:r>
              <a:rPr lang="en-US" sz="1400" b="1" dirty="0">
                <a:latin typeface="Calibri"/>
                <a:cs typeface="Calibri"/>
              </a:rPr>
              <a:t>) LOOP </a:t>
            </a:r>
            <a:endParaRPr lang="en-US" sz="1400" dirty="0">
              <a:latin typeface="Calibri"/>
              <a:cs typeface="Calibri"/>
            </a:endParaRPr>
          </a:p>
          <a:p>
            <a:pPr marL="622300" lvl="2" indent="-209550">
              <a:lnSpc>
                <a:spcPct val="150000"/>
              </a:lnSpc>
              <a:buSzPct val="100000"/>
              <a:defRPr/>
            </a:pPr>
            <a:r>
              <a:rPr lang="en-US" sz="1400" dirty="0">
                <a:latin typeface="Calibri"/>
                <a:cs typeface="Calibri"/>
              </a:rPr>
              <a:t>  &lt;statements&gt;</a:t>
            </a:r>
          </a:p>
          <a:p>
            <a:pPr marL="622300" lvl="2" indent="-609600">
              <a:lnSpc>
                <a:spcPct val="150000"/>
              </a:lnSpc>
              <a:buSzPct val="100000"/>
              <a:defRPr/>
            </a:pPr>
            <a:r>
              <a:rPr lang="en-US" sz="1400" b="1" dirty="0">
                <a:latin typeface="Calibri"/>
                <a:cs typeface="Calibri"/>
              </a:rPr>
              <a:t>END LOOP; -- implicit close occurs </a:t>
            </a:r>
          </a:p>
        </p:txBody>
      </p:sp>
    </p:spTree>
    <p:extLst>
      <p:ext uri="{BB962C8B-B14F-4D97-AF65-F5344CB8AC3E}">
        <p14:creationId xmlns:p14="http://schemas.microsoft.com/office/powerpoint/2010/main" val="108734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1CE39-23AD-D848-B210-CAB9D2360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90367"/>
            <a:ext cx="9144000" cy="4856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34273-EE7C-8E4D-856C-7EDFDBD2D5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990600"/>
            <a:ext cx="9144000" cy="799767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8808AFB1-7C6E-F341-B05D-7328653B54E6}"/>
              </a:ext>
            </a:extLst>
          </p:cNvPr>
          <p:cNvSpPr/>
          <p:nvPr/>
        </p:nvSpPr>
        <p:spPr>
          <a:xfrm>
            <a:off x="3039774" y="2305216"/>
            <a:ext cx="6096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31A36415-9A84-1B40-8EEA-7BC1860BEA91}"/>
              </a:ext>
            </a:extLst>
          </p:cNvPr>
          <p:cNvSpPr/>
          <p:nvPr/>
        </p:nvSpPr>
        <p:spPr>
          <a:xfrm>
            <a:off x="2887374" y="4199306"/>
            <a:ext cx="7620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F476A-5114-8143-9101-36A4DD9EE80F}"/>
              </a:ext>
            </a:extLst>
          </p:cNvPr>
          <p:cNvSpPr/>
          <p:nvPr/>
        </p:nvSpPr>
        <p:spPr>
          <a:xfrm>
            <a:off x="5411932" y="4013491"/>
            <a:ext cx="3612573" cy="2653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2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Ciclo de vida de uma exceção</a:t>
            </a:r>
            <a:r>
              <a:rPr lang="pt-PT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DECLARE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EXCEPTION;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RAISE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RAISE 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pt-PT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 HANDLING</a:t>
            </a:r>
            <a:endParaRPr lang="en-US" sz="12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</a:t>
            </a:r>
          </a:p>
          <a:p>
            <a:pPr marL="457200" indent="457200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WHEN &lt;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 THEN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exception_handling_routine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1B4584B-8F29-0940-8AED-A73EE73ECD6D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Exceções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B3884DD2-0C41-5A49-A2D1-829874746EA1}"/>
              </a:ext>
            </a:extLst>
          </p:cNvPr>
          <p:cNvSpPr/>
          <p:nvPr/>
        </p:nvSpPr>
        <p:spPr>
          <a:xfrm rot="21095874">
            <a:off x="2496747" y="4659302"/>
            <a:ext cx="7620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229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pt-PT" sz="2400" b="1" dirty="0">
                <a:solidFill>
                  <a:schemeClr val="bg1"/>
                </a:solidFill>
                <a:latin typeface="Garamond"/>
                <a:cs typeface="Garamond"/>
              </a:rPr>
              <a:t>- Introdução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4297363"/>
          </a:xfrm>
        </p:spPr>
        <p:txBody>
          <a:bodyPr>
            <a:normAutofit/>
          </a:bodyPr>
          <a:lstStyle/>
          <a:p>
            <a:pPr eaLnBrk="1" hangingPunct="1"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PL/SQL 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Extensão ao SQL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Estruturada em blocos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Permite controlo do fluxo de execução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Permite integração entre diferentes ferramentas Oracle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Não permite comandos DDL</a:t>
            </a:r>
          </a:p>
          <a:p>
            <a:pPr marL="342900" lvl="1" indent="0" eaLnBrk="1" hangingPunct="1">
              <a:lnSpc>
                <a:spcPct val="60000"/>
              </a:lnSpc>
              <a:buSzPct val="100000"/>
              <a:buNone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PL/SQL combina: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poder de manipulação de dados do SQL com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poder de processamento das linguagens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procedimentais</a:t>
            </a: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2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82296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dirty="0" err="1">
                <a:solidFill>
                  <a:schemeClr val="bg1"/>
                </a:solidFill>
                <a:latin typeface="Garamond" charset="0"/>
              </a:rPr>
              <a:t>Blocks</a:t>
            </a:r>
            <a:endParaRPr lang="pt-PT" sz="2400" b="1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305800" cy="4953000"/>
          </a:xfrm>
        </p:spPr>
        <p:txBody>
          <a:bodyPr>
            <a:noAutofit/>
          </a:bodyPr>
          <a:lstStyle/>
          <a:p>
            <a:pPr eaLnBrk="1" hangingPunct="1">
              <a:lnSpc>
                <a:spcPct val="140000"/>
              </a:lnSpc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unidade básica em PL/SQL é o </a:t>
            </a:r>
            <a:r>
              <a:rPr lang="pt-P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Há vários tipos de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lnSpc>
                <a:spcPct val="140000"/>
              </a:lnSpc>
              <a:buSzPct val="100000"/>
              <a:buFont typeface="Wingdings" charset="2"/>
              <a:buChar char="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pt-P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 não têm nome (como os </a:t>
            </a:r>
            <a:r>
              <a:rPr lang="pt-PT" sz="1600" i="1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). Normalmente são construídos dinamicamente e executados apenas uma vez.</a:t>
            </a: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semelhantes aos anónimos mas com um nome; podem ser invocados e reutilizados.</a:t>
            </a:r>
          </a:p>
          <a:p>
            <a:pPr marL="812800" lvl="2" indent="-190500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Subprogramas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. São </a:t>
            </a:r>
            <a:r>
              <a:rPr lang="pt-PT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que são guardados na BD. 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subprogramas (</a:t>
            </a:r>
            <a:r>
              <a:rPr lang="pt-PT" sz="1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são executados explicitamente quando invocados</a:t>
            </a:r>
            <a:r>
              <a:rPr lang="pt-PT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12800" lvl="2" indent="-190500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 São  também guardados na BD. 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executados implicitamente quando acontecem determinados eventos na BD (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Delete)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910E1-82B3-46F2-8952-D527BBD98030}"/>
              </a:ext>
            </a:extLst>
          </p:cNvPr>
          <p:cNvSpPr txBox="1"/>
          <p:nvPr/>
        </p:nvSpPr>
        <p:spPr>
          <a:xfrm>
            <a:off x="1066800" y="2551837"/>
            <a:ext cx="6629399" cy="2308324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PACKAGE</a:t>
            </a:r>
            <a:r>
              <a:rPr lang="en-GB" dirty="0"/>
              <a:t> is a schema object that groups logically related PL/SQL types, items, and subprograms.</a:t>
            </a:r>
          </a:p>
          <a:p>
            <a:endParaRPr lang="en-GB" dirty="0"/>
          </a:p>
          <a:p>
            <a:r>
              <a:rPr lang="en-GB" dirty="0"/>
              <a:t>Use packages when writing a set of related subprograms that form an application programming interface (API) that you or others might reuse.</a:t>
            </a:r>
          </a:p>
          <a:p>
            <a:endParaRPr lang="en-GB" dirty="0"/>
          </a:p>
          <a:p>
            <a:r>
              <a:rPr lang="en-GB" dirty="0"/>
              <a:t>Packages have two parts: a specification (interface) and a body.</a:t>
            </a:r>
          </a:p>
        </p:txBody>
      </p:sp>
    </p:spTree>
    <p:extLst>
      <p:ext uri="{BB962C8B-B14F-4D97-AF65-F5344CB8AC3E}">
        <p14:creationId xmlns:p14="http://schemas.microsoft.com/office/powerpoint/2010/main" val="336235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791200" cy="609600"/>
          </a:xfrm>
        </p:spPr>
        <p:txBody>
          <a:bodyPr>
            <a:norm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Estrutura de um bloco anónimo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708400"/>
            <a:ext cx="8763000" cy="44450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Wingdings" charset="0"/>
              <a:buNone/>
            </a:pPr>
            <a:endParaRPr lang="pt-PT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blocos podem ser encadeados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elementos BEGIN e END são obrigatórios e delimitam o conjunto de ações a efetuar.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secção DECLARE é opcional e é utilizada para definir objetos de PL/SQL, tais como as variáveis referenciadas no bloco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Variáveis declaradas num bloco são visíveis nos seus (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) blocos internos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secção EXCEPTION é opcional e é utilizada para captar exceções, e definir ações a tomar quando estas ocorrem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Todas as instruções PL/SQL terminam com ponto e vírgula.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EC7B4-F2F0-BF40-A017-AA993DE95A47}"/>
              </a:ext>
            </a:extLst>
          </p:cNvPr>
          <p:cNvSpPr/>
          <p:nvPr/>
        </p:nvSpPr>
        <p:spPr>
          <a:xfrm>
            <a:off x="1390650" y="1066800"/>
            <a:ext cx="6210300" cy="263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</a:t>
            </a:r>
          </a:p>
          <a:p>
            <a:pPr marL="711200">
              <a:lnSpc>
                <a:spcPct val="150000"/>
              </a:lnSpc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 --Definição de objetos PL/SQL a utilizar dentro do bloco.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pPr marL="711200">
              <a:lnSpc>
                <a:spcPct val="150000"/>
              </a:lnSpc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 --Ações executáveis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--Processamento de exceções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292798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9076"/>
            <a:ext cx="8229600" cy="5367923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v"/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</a:t>
            </a:r>
          </a:p>
          <a:p>
            <a:pPr indent="190500">
              <a:buNone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identifier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[CONSTANT]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[NOT NULL]    [:= | DEFAULT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 indent="190500">
              <a:lnSpc>
                <a:spcPct val="100000"/>
              </a:lnSpc>
              <a:buNone/>
            </a:pPr>
            <a:endParaRPr lang="en-US" sz="10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Tipo de dados : SQL, como CHAR, DATE, ...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Tipo de dados :PL/SQL, como BOOLEAN, BLOB 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NVARCHAR</a:t>
            </a:r>
          </a:p>
          <a:p>
            <a:pPr marL="342900" lvl="1" indent="0">
              <a:buSzPct val="100000"/>
              <a:buNone/>
            </a:pPr>
            <a:endParaRPr lang="pt-P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SzPct val="100000"/>
              <a:buFont typeface="Wingdings" pitchFamily="2" charset="2"/>
              <a:buChar char="v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Tipo de dados pode ser definido indiretamente por via de um dado atributo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atributos são sinalizados com um sinal de percentagem (%)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endParaRPr lang="pt-P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%TYPE – tipo de dados de um dado atributo</a:t>
            </a:r>
          </a:p>
          <a:p>
            <a:pPr marL="571500" lvl="2" indent="0">
              <a:buSzPct val="100000"/>
              <a:buNone/>
            </a:pPr>
            <a:r>
              <a:rPr lang="pt-PT" sz="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571500" lvl="2" indent="0">
              <a:buSzPct val="100000"/>
              <a:buNone/>
            </a:pPr>
            <a:r>
              <a:rPr lang="en-US" sz="1600" dirty="0">
                <a:solidFill>
                  <a:srgbClr val="000000"/>
                </a:solidFill>
              </a:rPr>
              <a:t> 		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	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Aluno.nome%TYPE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  <a:cs typeface="Arial" charset="0"/>
              </a:rPr>
              <a:t>	</a:t>
            </a:r>
          </a:p>
          <a:p>
            <a:pPr marL="571500" lvl="2" indent="0">
              <a:buSzPct val="100000"/>
              <a:buNone/>
            </a:pPr>
            <a:endParaRPr lang="pt-PT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SzPct val="100000"/>
              <a:buFont typeface="Wingdings" pitchFamily="2" charset="2"/>
              <a:buChar char="v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Ou tabela …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%ROWTYPE – estrutura (variável com vários atributos) que representa uma linha de uma dada tabela; os identificadores e tipos de dados de cada um dos seus elementos são iguais aos da tabela conforme </a:t>
            </a:r>
            <a:r>
              <a:rPr lang="pt-PT" sz="1600" cap="all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PT" sz="16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cap="all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pt-PT" sz="16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190500">
              <a:buNone/>
            </a:pPr>
            <a:endParaRPr lang="en-US" sz="16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SzPct val="100000"/>
              <a:buFont typeface="Wingdings" charset="2"/>
              <a:buChar char=""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charset="2"/>
              <a:buChar char=""/>
            </a:pPr>
            <a:endParaRPr lang="pt-PT" sz="1600" dirty="0">
              <a:latin typeface="Calibri"/>
              <a:cs typeface="Calibri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00200" y="194846"/>
            <a:ext cx="5486400" cy="643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Declaração de Variáveis e Constantes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18DB9-643E-584E-80E0-628C0EC6DCF0}"/>
              </a:ext>
            </a:extLst>
          </p:cNvPr>
          <p:cNvSpPr/>
          <p:nvPr/>
        </p:nvSpPr>
        <p:spPr>
          <a:xfrm>
            <a:off x="2286000" y="61659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Estudante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aluno%ROWTYPE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7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F3C0D39-A48B-F34C-8DFF-A77777F386C6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Procedimentos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D7F4A-6527-4740-B7D1-1387470E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14" y="1767885"/>
            <a:ext cx="8229600" cy="4878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3EA3E4-8754-A14E-B8AE-6C5770202158}"/>
              </a:ext>
            </a:extLst>
          </p:cNvPr>
          <p:cNvSpPr/>
          <p:nvPr/>
        </p:nvSpPr>
        <p:spPr>
          <a:xfrm>
            <a:off x="4451614" y="3244334"/>
            <a:ext cx="24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2D68A-02EC-704D-B124-78BA813A40A8}"/>
              </a:ext>
            </a:extLst>
          </p:cNvPr>
          <p:cNvSpPr txBox="1"/>
          <p:nvPr/>
        </p:nvSpPr>
        <p:spPr>
          <a:xfrm>
            <a:off x="321316" y="927315"/>
            <a:ext cx="7845802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são blocos PL/SQL armazenados de forma compilada, e executados no servidor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Tem um nome e pode ter parâmetros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9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F3C0D39-A48B-F34C-8DFF-A77777F386C6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Procedimentos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FF61A-F027-C54B-A972-0374FE2BD0A0}"/>
              </a:ext>
            </a:extLst>
          </p:cNvPr>
          <p:cNvSpPr/>
          <p:nvPr/>
        </p:nvSpPr>
        <p:spPr>
          <a:xfrm>
            <a:off x="342900" y="980182"/>
            <a:ext cx="8115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1" indent="-3556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Como são executados</a:t>
            </a:r>
          </a:p>
          <a:p>
            <a:pPr marL="355600" lvl="1" indent="-355600">
              <a:buSzPct val="100000"/>
              <a:buFont typeface="Wingdings" charset="2"/>
              <a:buChar char="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65F6BE-C83D-CC42-990B-0B14FDDC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675174"/>
            <a:ext cx="8458200" cy="449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B04147-F5D1-804C-A007-A4AB56DF6466}"/>
              </a:ext>
            </a:extLst>
          </p:cNvPr>
          <p:cNvSpPr/>
          <p:nvPr/>
        </p:nvSpPr>
        <p:spPr>
          <a:xfrm>
            <a:off x="152400" y="27432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0D7E46F-3537-6642-8A73-0232502FF825}"/>
              </a:ext>
            </a:extLst>
          </p:cNvPr>
          <p:cNvSpPr/>
          <p:nvPr/>
        </p:nvSpPr>
        <p:spPr>
          <a:xfrm>
            <a:off x="4305300" y="2383060"/>
            <a:ext cx="800100" cy="6578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3E5E9A36-D524-8241-86BC-6F8E2724E99D}"/>
              </a:ext>
            </a:extLst>
          </p:cNvPr>
          <p:cNvSpPr/>
          <p:nvPr/>
        </p:nvSpPr>
        <p:spPr>
          <a:xfrm>
            <a:off x="4305300" y="3057804"/>
            <a:ext cx="800100" cy="6578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00200" y="152400"/>
            <a:ext cx="53340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Estruturas de controlo de fluxo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0ADFD-AE5D-D447-AD04-56B6CC276CC8}"/>
              </a:ext>
            </a:extLst>
          </p:cNvPr>
          <p:cNvSpPr/>
          <p:nvPr/>
        </p:nvSpPr>
        <p:spPr>
          <a:xfrm>
            <a:off x="304800" y="1221191"/>
            <a:ext cx="30480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Condicional</a:t>
            </a:r>
            <a:endParaRPr lang="en-US" sz="1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49ACE0-37FE-A745-9200-AA06733E939E}"/>
              </a:ext>
            </a:extLst>
          </p:cNvPr>
          <p:cNvSpPr/>
          <p:nvPr/>
        </p:nvSpPr>
        <p:spPr>
          <a:xfrm>
            <a:off x="326865" y="5178736"/>
            <a:ext cx="30480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Iterativo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19EB4-6B60-3E47-AF46-318B0F75A98E}"/>
              </a:ext>
            </a:extLst>
          </p:cNvPr>
          <p:cNvSpPr/>
          <p:nvPr/>
        </p:nvSpPr>
        <p:spPr>
          <a:xfrm>
            <a:off x="326867" y="5681002"/>
            <a:ext cx="289559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&lt;statements&gt;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 WHEN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&lt;condition&gt;;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5C36BF-D6C7-B549-AD06-91D1EF8DECB1}"/>
              </a:ext>
            </a:extLst>
          </p:cNvPr>
          <p:cNvSpPr/>
          <p:nvPr/>
        </p:nvSpPr>
        <p:spPr>
          <a:xfrm>
            <a:off x="3308348" y="5681002"/>
            <a:ext cx="25273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&lt;condition&gt;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&lt;statements&gt;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E8684-9196-9A42-8E6D-66C4BF706F7F}"/>
              </a:ext>
            </a:extLst>
          </p:cNvPr>
          <p:cNvSpPr/>
          <p:nvPr/>
        </p:nvSpPr>
        <p:spPr>
          <a:xfrm>
            <a:off x="5943600" y="5681002"/>
            <a:ext cx="29845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counter 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lower..upper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&lt;statements&gt;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FD2AA-D491-BA4B-AEC9-62114FE40658}"/>
              </a:ext>
            </a:extLst>
          </p:cNvPr>
          <p:cNvSpPr/>
          <p:nvPr/>
        </p:nvSpPr>
        <p:spPr>
          <a:xfrm>
            <a:off x="304800" y="1660550"/>
            <a:ext cx="2298706" cy="1538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&lt;condition&gt;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B180F-4975-4167-A1DF-DE1EB13CEF34}"/>
              </a:ext>
            </a:extLst>
          </p:cNvPr>
          <p:cNvSpPr/>
          <p:nvPr/>
        </p:nvSpPr>
        <p:spPr>
          <a:xfrm>
            <a:off x="5943602" y="1660550"/>
            <a:ext cx="2895598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 expression ]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condition_1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result_1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condition_2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result_2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...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condition_n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result_n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ELSE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END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8553" y="2132039"/>
            <a:ext cx="279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&lt;condition&gt;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2&gt;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2B029-93D4-7B47-A844-3F54FF576B38}"/>
              </a:ext>
            </a:extLst>
          </p:cNvPr>
          <p:cNvSpPr/>
          <p:nvPr/>
        </p:nvSpPr>
        <p:spPr>
          <a:xfrm>
            <a:off x="2444754" y="2991734"/>
            <a:ext cx="289559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 1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 2&gt;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&lt;command 2&gt;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3&gt;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6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00A278B-CC7A-3E45-8A3A-2080E6CE12AA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8FA63-1AB6-4445-981C-0298D952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9" r="17500"/>
          <a:stretch/>
        </p:blipFill>
        <p:spPr>
          <a:xfrm>
            <a:off x="457200" y="2685080"/>
            <a:ext cx="8102596" cy="348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BD10B-4234-E347-BAC7-D0D983B9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239217" cy="1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52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1124</Words>
  <Application>Microsoft Office PowerPoint</Application>
  <PresentationFormat>On-screen Show (4:3)</PresentationFormat>
  <Paragraphs>155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Unicode MS</vt:lpstr>
      <vt:lpstr>Calibri</vt:lpstr>
      <vt:lpstr>Courier New</vt:lpstr>
      <vt:lpstr>Garamond</vt:lpstr>
      <vt:lpstr>Georgia</vt:lpstr>
      <vt:lpstr>Times New Roman</vt:lpstr>
      <vt:lpstr>Wingdings</vt:lpstr>
      <vt:lpstr>Project Status Report</vt:lpstr>
      <vt:lpstr>BASE DE DADOS</vt:lpstr>
      <vt:lpstr>- Introdução</vt:lpstr>
      <vt:lpstr>- Blocks</vt:lpstr>
      <vt:lpstr>- Estrutura de um bloco anónimo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2021-11-14T13:34:18Z</dcterms:modified>
</cp:coreProperties>
</file>